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0"/>
  </p:notesMasterIdLst>
  <p:sldIdLst>
    <p:sldId id="278" r:id="rId2"/>
    <p:sldId id="279" r:id="rId3"/>
    <p:sldId id="280" r:id="rId4"/>
    <p:sldId id="256" r:id="rId5"/>
    <p:sldId id="282" r:id="rId6"/>
    <p:sldId id="268" r:id="rId7"/>
    <p:sldId id="269" r:id="rId8"/>
    <p:sldId id="270" r:id="rId9"/>
    <p:sldId id="28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4" r:id="rId20"/>
    <p:sldId id="273" r:id="rId21"/>
    <p:sldId id="274" r:id="rId22"/>
    <p:sldId id="284" r:id="rId23"/>
    <p:sldId id="276" r:id="rId24"/>
    <p:sldId id="277" r:id="rId25"/>
    <p:sldId id="285" r:id="rId26"/>
    <p:sldId id="275" r:id="rId27"/>
    <p:sldId id="281" r:id="rId28"/>
    <p:sldId id="2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7A0029"/>
    <a:srgbClr val="A80038"/>
    <a:srgbClr val="663300"/>
    <a:srgbClr val="525129"/>
    <a:srgbClr val="4D4D4D"/>
    <a:srgbClr val="4846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95" autoAdjust="0"/>
  </p:normalViewPr>
  <p:slideViewPr>
    <p:cSldViewPr>
      <p:cViewPr varScale="1">
        <p:scale>
          <a:sx n="50" d="100"/>
          <a:sy n="50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D70544-2F32-495C-A98D-B58436592E9F}" type="datetimeFigureOut">
              <a:rPr lang="ru-RU"/>
              <a:pPr>
                <a:defRPr/>
              </a:pPr>
              <a:t>08.04.2011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DB3140-80D0-4E88-A94F-EB3CF9B9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DAE12D-CC88-48FB-AA8F-7B175F5D19A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Страница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первая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87872B-9F92-4D56-BD1F-DAFAE127BEE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Страница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первая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BF1B91-FDF1-487C-B910-3C08E0FA23B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Страница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первая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4497A-69F0-4D38-A165-7595169241BC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Страница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первая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155981-08C1-437F-809C-872AD8171F21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B3140-80D0-4E88-A94F-EB3CF9B91C2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40-FDEA-40AE-BD8B-0E3337A48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2918-FAD3-478F-B9D7-52E571E87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C4B6-6040-4BA6-B5CB-5E640F91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623-8531-4F60-8CD4-D25E0696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84D5-550C-472F-9EAE-0569D4F17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2FAF-09AA-4B2F-B251-63362CC5E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BD66-ACD3-469C-9D8C-4EF1F8A82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A358-F3C7-4B40-B842-A54F02A7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85FF-0C94-47EA-8905-1BBB3142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D14A-4D4E-4FF9-923B-EE682A96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CC40-13B9-48FD-A274-75244149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A4E1AA-F4A9-4C80-A697-FEA197F84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78" r:id="rId4"/>
    <p:sldLayoutId id="2147483784" r:id="rId5"/>
    <p:sldLayoutId id="2147483779" r:id="rId6"/>
    <p:sldLayoutId id="2147483785" r:id="rId7"/>
    <p:sldLayoutId id="2147483786" r:id="rId8"/>
    <p:sldLayoutId id="2147483787" r:id="rId9"/>
    <p:sldLayoutId id="2147483780" r:id="rId10"/>
    <p:sldLayoutId id="21474837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lv/index.php#514_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4295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8003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 Мы – за здоровый образ жизни!</a:t>
            </a:r>
          </a:p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8003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Скажи жизни «Да»!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A80038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7971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7A0029"/>
                </a:solidFill>
              </a:rPr>
              <a:t>Классный руководитель 7 класса</a:t>
            </a:r>
          </a:p>
          <a:p>
            <a:r>
              <a:rPr lang="ru-RU" sz="2000" b="1" dirty="0" smtClean="0">
                <a:solidFill>
                  <a:srgbClr val="7A0029"/>
                </a:solidFill>
              </a:rPr>
              <a:t>МОУ»СОШ п.Синегорский»</a:t>
            </a:r>
          </a:p>
          <a:p>
            <a:r>
              <a:rPr lang="ru-RU" sz="2000" b="1" dirty="0" smtClean="0">
                <a:solidFill>
                  <a:srgbClr val="7A0029"/>
                </a:solidFill>
              </a:rPr>
              <a:t>Саратовской области,</a:t>
            </a:r>
          </a:p>
          <a:p>
            <a:r>
              <a:rPr lang="ru-RU" sz="2000" b="1" dirty="0" smtClean="0">
                <a:solidFill>
                  <a:srgbClr val="7A0029"/>
                </a:solidFill>
              </a:rPr>
              <a:t>Озинского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86750" cy="25971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Гитарист </a:t>
            </a:r>
            <a:r>
              <a:rPr lang="ru-RU" sz="4000" dirty="0" err="1">
                <a:solidFill>
                  <a:srgbClr val="FF0000"/>
                </a:solidFill>
                <a:latin typeface="Georgia" pitchFamily="18" charset="0"/>
              </a:rPr>
              <a:t>Кейт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Georgia" pitchFamily="18" charset="0"/>
              </a:rPr>
              <a:t>Ричардс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ru-RU" sz="40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  ( группа </a:t>
            </a:r>
            <a:r>
              <a:rPr lang="ru-RU" sz="4000" dirty="0" err="1">
                <a:solidFill>
                  <a:srgbClr val="FF0000"/>
                </a:solidFill>
                <a:latin typeface="Georgia" pitchFamily="18" charset="0"/>
              </a:rPr>
              <a:t>The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Georgia" pitchFamily="18" charset="0"/>
              </a:rPr>
              <a:t>Rolling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Georgia" pitchFamily="18" charset="0"/>
              </a:rPr>
              <a:t>Stones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)</a:t>
            </a:r>
            <a:br>
              <a:rPr lang="ru-RU" sz="40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40 лет назад - молод, еще здоров…</a:t>
            </a:r>
            <a:r>
              <a:rPr lang="ru-RU" sz="4000" dirty="0">
                <a:solidFill>
                  <a:srgbClr val="7A0029"/>
                </a:solidFill>
                <a:latin typeface="Georgia" pitchFamily="18" charset="0"/>
              </a:rPr>
              <a:t/>
            </a:r>
            <a:br>
              <a:rPr lang="ru-RU" sz="4000" dirty="0">
                <a:solidFill>
                  <a:srgbClr val="7A0029"/>
                </a:solidFill>
                <a:latin typeface="Georgia" pitchFamily="18" charset="0"/>
              </a:rPr>
            </a:br>
            <a:endParaRPr lang="ru-RU" sz="4000" dirty="0">
              <a:solidFill>
                <a:srgbClr val="7A0029"/>
              </a:solidFill>
              <a:latin typeface="Georgia" pitchFamily="18" charset="0"/>
            </a:endParaRPr>
          </a:p>
        </p:txBody>
      </p:sp>
      <p:pic>
        <p:nvPicPr>
          <p:cNvPr id="19459" name="Picture 4" descr="Keith Richar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500" y="2997200"/>
            <a:ext cx="5286375" cy="3432175"/>
          </a:xfrm>
          <a:noFill/>
        </p:spPr>
      </p:pic>
    </p:spTree>
    <p:custDataLst>
      <p:tags r:id="rId1"/>
    </p:custDataLst>
  </p:cSld>
  <p:clrMapOvr>
    <a:masterClrMapping/>
  </p:clrMapOvr>
  <p:transition advTm="5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3924300" y="908050"/>
            <a:ext cx="4897438" cy="4378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A80038"/>
                </a:solidFill>
                <a:latin typeface="Georgia" pitchFamily="18" charset="0"/>
              </a:rPr>
              <a:t>Признание сатаны:</a:t>
            </a:r>
            <a:r>
              <a:rPr lang="ru-RU" sz="3100" dirty="0">
                <a:solidFill>
                  <a:srgbClr val="A80038"/>
                </a:solidFill>
                <a:latin typeface="Georgia" pitchFamily="18" charset="0"/>
              </a:rPr>
              <a:t/>
            </a:r>
            <a:br>
              <a:rPr lang="ru-RU" sz="3100" dirty="0">
                <a:solidFill>
                  <a:srgbClr val="A80038"/>
                </a:solidFill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900" dirty="0">
                <a:latin typeface="Georgia" pitchFamily="18" charset="0"/>
              </a:rPr>
              <a:t>«Мой отец был кремирован, и я не смог удержаться, чтобы не перемешать его прах с небольшим количеством </a:t>
            </a:r>
            <a:br>
              <a:rPr lang="ru-RU" sz="2900" dirty="0">
                <a:latin typeface="Georgia" pitchFamily="18" charset="0"/>
              </a:rPr>
            </a:br>
            <a:r>
              <a:rPr lang="ru-RU" sz="2900" dirty="0">
                <a:latin typeface="Georgia" pitchFamily="18" charset="0"/>
              </a:rPr>
              <a:t>кокаина. Самая странная вещь, которую я когда-либо пробовал.</a:t>
            </a:r>
            <a:br>
              <a:rPr lang="ru-RU" sz="2900" dirty="0">
                <a:latin typeface="Georgia" pitchFamily="18" charset="0"/>
              </a:rPr>
            </a:br>
            <a:r>
              <a:rPr lang="ru-RU" sz="2900" dirty="0">
                <a:latin typeface="Georgia" pitchFamily="18" charset="0"/>
              </a:rPr>
              <a:t>Мой отец. Я нюхал моего отца", - заявил </a:t>
            </a:r>
            <a:r>
              <a:rPr lang="ru-RU" sz="2900" dirty="0" err="1">
                <a:latin typeface="Georgia" pitchFamily="18" charset="0"/>
              </a:rPr>
              <a:t>Ричардс</a:t>
            </a:r>
            <a:r>
              <a:rPr lang="ru-RU" sz="2900" dirty="0">
                <a:latin typeface="Georgia" pitchFamily="18" charset="0"/>
              </a:rPr>
              <a:t>, </a:t>
            </a:r>
            <a:br>
              <a:rPr lang="ru-RU" sz="2900" dirty="0">
                <a:latin typeface="Georgia" pitchFamily="18" charset="0"/>
              </a:rPr>
            </a:br>
            <a:r>
              <a:rPr lang="ru-RU" sz="2900" dirty="0">
                <a:latin typeface="Georgia" pitchFamily="18" charset="0"/>
              </a:rPr>
              <a:t>(сообщает АР со ссылкой на британский журнал NME.)</a:t>
            </a:r>
            <a:br>
              <a:rPr lang="ru-RU" sz="2900" dirty="0">
                <a:latin typeface="Georgia" pitchFamily="18" charset="0"/>
              </a:rPr>
            </a:br>
            <a:endParaRPr lang="ru-RU" sz="2900" dirty="0">
              <a:latin typeface="Georgia" pitchFamily="18" charset="0"/>
            </a:endParaRPr>
          </a:p>
        </p:txBody>
      </p:sp>
      <p:pic>
        <p:nvPicPr>
          <p:cNvPr id="14340" name="Picture 4" descr="Keith Richard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5750"/>
            <a:ext cx="3778250" cy="5616575"/>
          </a:xfrm>
          <a:noFill/>
        </p:spPr>
      </p:pic>
    </p:spTree>
    <p:custDataLst>
      <p:tags r:id="rId1"/>
    </p:custDataLst>
  </p:cSld>
  <p:clrMapOvr>
    <a:masterClrMapping/>
  </p:clrMapOvr>
  <p:transition advTm="11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chemeClr val="bg1"/>
            </a:gs>
            <a:gs pos="100000">
              <a:srgbClr val="6633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8286750" cy="15128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7A0029"/>
                </a:solidFill>
                <a:latin typeface="Georgia" pitchFamily="18" charset="0"/>
              </a:rPr>
              <a:t>Уитни Хьюстон была цветущей и привлекательной, пока...</a:t>
            </a:r>
            <a:r>
              <a:rPr lang="ru-RU" sz="4000" dirty="0">
                <a:solidFill>
                  <a:srgbClr val="7A0029"/>
                </a:solidFill>
              </a:rPr>
              <a:t> </a:t>
            </a:r>
          </a:p>
        </p:txBody>
      </p:sp>
      <p:pic>
        <p:nvPicPr>
          <p:cNvPr id="15364" name="Picture 4" descr="Уитни Хьюсто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3249613"/>
            <a:ext cx="914400" cy="1135062"/>
          </a:xfrm>
          <a:noFill/>
        </p:spPr>
      </p:pic>
    </p:spTree>
    <p:custDataLst>
      <p:tags r:id="rId1"/>
    </p:custDataLst>
  </p:cSld>
  <p:clrMapOvr>
    <a:masterClrMapping/>
  </p:clrMapOvr>
  <p:transition advTm="4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4846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latin typeface="Georgia" pitchFamily="18" charset="0"/>
              </a:rPr>
              <a:t>...</a:t>
            </a:r>
            <a:r>
              <a:rPr lang="ru-RU" sz="4000" dirty="0">
                <a:solidFill>
                  <a:schemeClr val="bg1"/>
                </a:solidFill>
                <a:latin typeface="Georgia" pitchFamily="18" charset="0"/>
              </a:rPr>
              <a:t>плотно не подсела на кокаин и марихуану...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388" name="Picture 4" descr="Уитни Хьюсто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844675"/>
            <a:ext cx="3459162" cy="4441825"/>
          </a:xfrm>
          <a:noFill/>
        </p:spPr>
      </p:pic>
      <p:pic>
        <p:nvPicPr>
          <p:cNvPr id="16389" name="Picture 5" descr="Уитни Хьюст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844675"/>
            <a:ext cx="34972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A0029"/>
            </a:gs>
            <a:gs pos="50000">
              <a:schemeClr val="bg1"/>
            </a:gs>
            <a:gs pos="100000">
              <a:srgbClr val="7A002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3075"/>
            <a:ext cx="5473700" cy="5619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Georgia" pitchFamily="18" charset="0"/>
              </a:rPr>
              <a:t>Популярная поп-дива - объект</a:t>
            </a:r>
            <a:br>
              <a:rPr lang="ru-RU" sz="400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Georgia" pitchFamily="18" charset="0"/>
              </a:rPr>
              <a:t> зависти девочек-подростков всего мира.</a:t>
            </a:r>
            <a:br>
              <a:rPr lang="ru-RU" sz="400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Georgia" pitchFamily="18" charset="0"/>
              </a:rPr>
              <a:t>Бритни Спирс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7412" name="Picture 4" descr="Бритни Спирс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1000125"/>
            <a:ext cx="3513138" cy="4805363"/>
          </a:xfrm>
          <a:noFill/>
        </p:spPr>
      </p:pic>
    </p:spTree>
    <p:custDataLst>
      <p:tags r:id="rId1"/>
    </p:custDataLst>
  </p:cSld>
  <p:clrMapOvr>
    <a:masterClrMapping/>
  </p:clrMapOvr>
  <p:transition advTm="6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215313" cy="18716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A80038"/>
                </a:solidFill>
                <a:latin typeface="Georgia" pitchFamily="18" charset="0"/>
              </a:rPr>
              <a:t>На данный момент ее остается только пожалеть...</a:t>
            </a:r>
            <a:r>
              <a:rPr lang="ru-RU" dirty="0">
                <a:solidFill>
                  <a:srgbClr val="A80038"/>
                </a:solidFill>
              </a:rPr>
              <a:t> </a:t>
            </a:r>
          </a:p>
        </p:txBody>
      </p:sp>
      <p:pic>
        <p:nvPicPr>
          <p:cNvPr id="19460" name="Picture 4" descr="Бритни Спирс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2214563"/>
            <a:ext cx="5214937" cy="4286250"/>
          </a:xfrm>
          <a:noFill/>
        </p:spPr>
      </p:pic>
    </p:spTree>
    <p:custDataLst>
      <p:tags r:id="rId1"/>
    </p:custDataLst>
  </p:cSld>
  <p:clrMapOvr>
    <a:masterClrMapping/>
  </p:clrMapOvr>
  <p:transition advTm="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357188"/>
            <a:ext cx="5143500" cy="5543550"/>
          </a:xfrm>
        </p:spPr>
        <p:txBody>
          <a:bodyPr/>
          <a:lstStyle/>
          <a:p>
            <a:r>
              <a:rPr lang="ru-RU" sz="3600" b="1" smtClean="0">
                <a:solidFill>
                  <a:srgbClr val="A80038"/>
                </a:solidFill>
                <a:latin typeface="Georgia" pitchFamily="18" charset="0"/>
              </a:rPr>
              <a:t>...потому как в наркологических клиниках и обществах анонимных алкоголиков она уже  приобрела статус завсегдатая.</a:t>
            </a:r>
          </a:p>
        </p:txBody>
      </p:sp>
      <p:pic>
        <p:nvPicPr>
          <p:cNvPr id="20484" name="Picture 4" descr="Бритни Спи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620713"/>
            <a:ext cx="3357562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52625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>
                <a:solidFill>
                  <a:srgbClr val="A80038"/>
                </a:solidFill>
                <a:latin typeface="Georgia" pitchFamily="18" charset="0"/>
              </a:rPr>
              <a:t>Маколей</a:t>
            </a:r>
            <a:r>
              <a:rPr lang="ru-RU" sz="4000" dirty="0">
                <a:solidFill>
                  <a:srgbClr val="A80038"/>
                </a:solidFill>
                <a:latin typeface="Georgia" pitchFamily="18" charset="0"/>
              </a:rPr>
              <a:t> </a:t>
            </a:r>
            <a:r>
              <a:rPr lang="ru-RU" sz="4000" dirty="0" err="1">
                <a:solidFill>
                  <a:srgbClr val="A80038"/>
                </a:solidFill>
                <a:latin typeface="Georgia" pitchFamily="18" charset="0"/>
              </a:rPr>
              <a:t>Калкин</a:t>
            </a:r>
            <a:endParaRPr lang="ru-RU" sz="4000" dirty="0">
              <a:solidFill>
                <a:srgbClr val="A80038"/>
              </a:solidFill>
              <a:latin typeface="Georgi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571750"/>
            <a:ext cx="814705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700" b="1" smtClean="0">
                <a:solidFill>
                  <a:srgbClr val="663300"/>
                </a:solidFill>
                <a:latin typeface="Georgia" pitchFamily="18" charset="0"/>
              </a:rPr>
              <a:t>Прославившись фильмом "Один дома", юный актер так и не смог удержать свою карьеру на должном уровне, принялся глушить депрессию "травкой" и медикаментами. </a:t>
            </a:r>
          </a:p>
          <a:p>
            <a:pPr>
              <a:lnSpc>
                <a:spcPct val="80000"/>
              </a:lnSpc>
            </a:pPr>
            <a:r>
              <a:rPr lang="ru-RU" sz="2700" b="1" smtClean="0">
                <a:solidFill>
                  <a:srgbClr val="663300"/>
                </a:solidFill>
                <a:latin typeface="Georgia" pitchFamily="18" charset="0"/>
              </a:rPr>
              <a:t>Последние новости о нем неутешительны: в сентябре 24-летнего Маколея задержали в Оклахома-сити за хранение 17 граммов марихуаны и 16 миллиграммов антидепрессантов.</a:t>
            </a:r>
            <a:r>
              <a:rPr lang="ru-RU" sz="2700" smtClean="0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22532" name="Picture 4" descr="514_3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4313"/>
            <a:ext cx="246221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15313" cy="177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Georgia" pitchFamily="18" charset="0"/>
              </a:rPr>
              <a:t/>
            </a:r>
            <a:br>
              <a:rPr lang="ru-RU" sz="3200" dirty="0">
                <a:latin typeface="Georgia" pitchFamily="18" charset="0"/>
              </a:rPr>
            </a:br>
            <a:r>
              <a:rPr lang="ru-RU" sz="3200" dirty="0">
                <a:latin typeface="Georgia" pitchFamily="18" charset="0"/>
              </a:rPr>
              <a:t> 	</a:t>
            </a:r>
            <a:r>
              <a:rPr lang="ru-RU" sz="3200" dirty="0">
                <a:solidFill>
                  <a:srgbClr val="7A0029"/>
                </a:solidFill>
                <a:latin typeface="Georgia" pitchFamily="18" charset="0"/>
              </a:rPr>
              <a:t>Эти люди то и дело посещает 	реабилитационные центры</a:t>
            </a:r>
            <a:r>
              <a:rPr lang="ru-RU" sz="2800" dirty="0">
                <a:solidFill>
                  <a:srgbClr val="7A0029"/>
                </a:solidFill>
                <a:latin typeface="Georgia" pitchFamily="18" charset="0"/>
              </a:rPr>
              <a:t>.</a:t>
            </a:r>
            <a:r>
              <a:rPr lang="ru-RU" sz="4000" dirty="0">
                <a:solidFill>
                  <a:srgbClr val="7A0029"/>
                </a:solidFill>
                <a:latin typeface="Georgia" pitchFamily="18" charset="0"/>
              </a:rPr>
              <a:t> </a:t>
            </a:r>
            <a:br>
              <a:rPr lang="ru-RU" sz="4000" dirty="0">
                <a:solidFill>
                  <a:srgbClr val="7A0029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7A0029"/>
                </a:solidFill>
                <a:latin typeface="Georgia" pitchFamily="18" charset="0"/>
              </a:rPr>
              <a:t>	Они  хотя бы еще борются…</a:t>
            </a:r>
            <a:r>
              <a:rPr lang="ru-RU" sz="4000" dirty="0">
                <a:solidFill>
                  <a:srgbClr val="7A0029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05038"/>
            <a:ext cx="8569325" cy="3662362"/>
          </a:xfrm>
        </p:spPr>
        <p:txBody>
          <a:bodyPr/>
          <a:lstStyle/>
          <a:p>
            <a:r>
              <a:rPr lang="ru-RU" b="1" smtClean="0">
                <a:solidFill>
                  <a:srgbClr val="663300"/>
                </a:solidFill>
                <a:latin typeface="Georgia" pitchFamily="18" charset="0"/>
              </a:rPr>
              <a:t>Для многих борьба с наркотиками закончилась полным поражением </a:t>
            </a:r>
            <a:endParaRPr lang="ru-RU" smtClean="0">
              <a:solidFill>
                <a:srgbClr val="663300"/>
              </a:solidFill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468313" y="3357563"/>
            <a:ext cx="83518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Мэрилин Монро, Эдит Пиаф,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Крис Фарли, Джон Белуши 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11188" y="4581525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Ривер Феникс, Курт Кобейн, Элвис Пресли</a:t>
            </a:r>
          </a:p>
        </p:txBody>
      </p:sp>
      <p:pic>
        <p:nvPicPr>
          <p:cNvPr id="23560" name="Picture 8" descr="Рисунок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315075"/>
            <a:ext cx="2952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50000">
              <a:schemeClr val="bg1"/>
            </a:gs>
            <a:gs pos="100000">
              <a:srgbClr val="4D4D4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428625"/>
            <a:ext cx="4572000" cy="600075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 dirty="0">
                <a:latin typeface="Georgia" pitchFamily="18" charset="0"/>
              </a:rPr>
              <a:t>    </a:t>
            </a:r>
            <a:r>
              <a:rPr lang="ru-RU" sz="2400" b="1" dirty="0">
                <a:latin typeface="Georgia" pitchFamily="18" charset="0"/>
              </a:rPr>
              <a:t>Курт Кобейн - лидер группы Nirvana - в последние годы жизни пристрастился к наркотикам.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>
                <a:latin typeface="Georgia" pitchFamily="18" charset="0"/>
              </a:rPr>
              <a:t>8 апреля 1994 года тело Курта было найдено в собственном доме. Рядом валялось ружье - он выстрелил себе в голову. Врачи обнаружили в крови музыканта огромное количество героина.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>
                <a:latin typeface="Georgia" pitchFamily="18" charset="0"/>
              </a:rPr>
              <a:t>Рок-легенде Курту Кобейну было всего 27 лет.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b="1" dirty="0">
              <a:latin typeface="Georgia" pitchFamily="18" charset="0"/>
            </a:endParaRPr>
          </a:p>
        </p:txBody>
      </p:sp>
      <p:pic>
        <p:nvPicPr>
          <p:cNvPr id="21509" name="Picture 5" descr="kop5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85750"/>
            <a:ext cx="4429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42031">
            <a:off x="503581" y="2185047"/>
            <a:ext cx="8134672" cy="38884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Молодёжь </a:t>
            </a:r>
            <a: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здоровый образ, Здоровый образ жизни – фундамент всех будущих достижений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10" descr="album_1612151523_715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71438"/>
            <a:ext cx="21193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9" descr="pic1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357688"/>
            <a:ext cx="10239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8" descr="pic2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4500563"/>
            <a:ext cx="95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813"/>
            <a:ext cx="4975225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7A0029"/>
                </a:solidFill>
                <a:latin typeface="Georgia" pitchFamily="18" charset="0"/>
              </a:rPr>
              <a:t>Элвис Пресли –</a:t>
            </a:r>
            <a:br>
              <a:rPr lang="ru-RU" sz="3100" dirty="0">
                <a:solidFill>
                  <a:srgbClr val="7A0029"/>
                </a:solidFill>
                <a:latin typeface="Georgia" pitchFamily="18" charset="0"/>
              </a:rPr>
            </a:br>
            <a:r>
              <a:rPr lang="ru-RU" sz="3100" dirty="0">
                <a:solidFill>
                  <a:srgbClr val="7A0029"/>
                </a:solidFill>
                <a:latin typeface="Georgia" pitchFamily="18" charset="0"/>
              </a:rPr>
              <a:t> "Король рок-н-ролла</a:t>
            </a:r>
            <a:r>
              <a:rPr lang="ru-RU" sz="2800" dirty="0">
                <a:latin typeface="Georgia" pitchFamily="18" charset="0"/>
              </a:rPr>
              <a:t>" </a:t>
            </a:r>
            <a:br>
              <a:rPr lang="ru-RU" sz="2800" dirty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73238"/>
            <a:ext cx="5478463" cy="44640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smtClean="0">
                <a:solidFill>
                  <a:srgbClr val="663300"/>
                </a:solidFill>
              </a:rPr>
              <a:t>16 августа 1977 года Элвис Пресли был найден мертвым в ванной комнате своего дома. Он скончался от сердечного приступа. Ему было только 42 года. Считается, что он умер не от передозировки, хотя врачи нашли в его крови 10 разных видов наркотиков.</a:t>
            </a:r>
            <a:r>
              <a:rPr lang="ru-RU" smtClean="0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30727" name="Picture 7" descr="kop5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76250"/>
            <a:ext cx="25304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4D4D4D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428750"/>
            <a:ext cx="5321300" cy="5429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Georgia" pitchFamily="18" charset="0"/>
              </a:rPr>
              <a:t>Печально, но полностью раскрыться  таланту Высоцкого мешало пристрастие к алкоголю.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Georgia" pitchFamily="18" charset="0"/>
              </a:rPr>
              <a:t>Как средство борьбы с этой болезнью ему посоветовали  принимать наркотические средства.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Georgia" pitchFamily="18" charset="0"/>
              </a:rPr>
              <a:t>Владимир Семенович относил себя к сильным личностям, поэтому считал, что всегда сможет завязать с сильнодействующими препаратами. Но не выдержало сердце.</a:t>
            </a:r>
            <a:r>
              <a:rPr lang="ru-RU" sz="2400" b="1" smtClean="0"/>
              <a:t> </a:t>
            </a:r>
          </a:p>
        </p:txBody>
      </p:sp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928688" y="214313"/>
            <a:ext cx="7345362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Владимир Высоцкий </a:t>
            </a:r>
          </a:p>
        </p:txBody>
      </p:sp>
      <p:pic>
        <p:nvPicPr>
          <p:cNvPr id="31750" name="Picture 6" descr="kop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643063"/>
            <a:ext cx="3357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71480"/>
            <a:ext cx="77153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75" y="3143250"/>
            <a:ext cx="6072188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rgbClr val="A80038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Великие спортсмены: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solidFill>
                  <a:srgbClr val="A80038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есть ли у них зависимые «проблемы»?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20764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6350">
                  <a:noFill/>
                </a:ln>
                <a:solidFill>
                  <a:srgbClr val="A80038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Великие спортсмены: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6350">
                  <a:noFill/>
                </a:ln>
                <a:solidFill>
                  <a:srgbClr val="A80038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есть ли у них зависимые «проблемы»?</a:t>
            </a:r>
          </a:p>
        </p:txBody>
      </p:sp>
      <p:pic>
        <p:nvPicPr>
          <p:cNvPr id="32771" name="Picture 4" descr="n01_nemo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357563"/>
            <a:ext cx="2071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357563"/>
            <a:ext cx="2643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357563"/>
            <a:ext cx="2928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539750" y="2887663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>
              <a:latin typeface="Georgia" pitchFamily="18" charset="0"/>
            </a:endParaRPr>
          </a:p>
        </p:txBody>
      </p:sp>
    </p:spTree>
  </p:cSld>
  <p:clrMapOvr>
    <a:masterClrMapping/>
  </p:clrMapOvr>
  <p:transition advTm="3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214313"/>
            <a:ext cx="8001000" cy="714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A80038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Лучшие спортсмены России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625" y="714375"/>
            <a:ext cx="7918450" cy="6143625"/>
          </a:xfrm>
          <a:prstGeom prst="rect">
            <a:avLst/>
          </a:prstGeom>
        </p:spPr>
        <p:txBody>
          <a:bodyPr/>
          <a:lstStyle/>
          <a:p>
            <a:pPr marL="548640" indent="-4114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b="1" dirty="0">
              <a:latin typeface="+mn-lt"/>
            </a:endParaRPr>
          </a:p>
          <a:p>
            <a:pPr marL="548640" indent="-4114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800" b="1" dirty="0">
                <a:solidFill>
                  <a:srgbClr val="663300"/>
                </a:solidFill>
                <a:latin typeface="+mn-lt"/>
              </a:rPr>
              <a:t>Вторая ракетка мира, двукратная победительница турниров "Большого шлема" Мария Шарапова. </a:t>
            </a:r>
          </a:p>
          <a:p>
            <a:pPr marL="548640" indent="-4114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800" b="1" dirty="0">
                <a:solidFill>
                  <a:srgbClr val="663300"/>
                </a:solidFill>
                <a:latin typeface="+mn-lt"/>
              </a:rPr>
              <a:t>Олимпийский чемпион в фигурном катании Евгений </a:t>
            </a:r>
            <a:r>
              <a:rPr lang="ru-RU" sz="2800" b="1" dirty="0" err="1">
                <a:solidFill>
                  <a:srgbClr val="663300"/>
                </a:solidFill>
                <a:latin typeface="+mn-lt"/>
              </a:rPr>
              <a:t>Плющенко</a:t>
            </a:r>
            <a:endParaRPr lang="ru-RU" sz="2800" b="1" dirty="0">
              <a:solidFill>
                <a:srgbClr val="663300"/>
              </a:solidFill>
              <a:latin typeface="+mn-lt"/>
            </a:endParaRPr>
          </a:p>
          <a:p>
            <a:pPr marL="548640" indent="-4114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800" b="1" dirty="0">
                <a:solidFill>
                  <a:srgbClr val="663300"/>
                </a:solidFill>
                <a:latin typeface="+mn-lt"/>
              </a:rPr>
              <a:t>Четырехкратный олимпийский чемпион по спортивной гимнастике</a:t>
            </a:r>
            <a:r>
              <a:rPr lang="ru-RU" sz="2800" dirty="0">
                <a:solidFill>
                  <a:srgbClr val="6633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663300"/>
                </a:solidFill>
                <a:latin typeface="+mn-lt"/>
              </a:rPr>
              <a:t>Алексей </a:t>
            </a:r>
            <a:r>
              <a:rPr lang="ru-RU" sz="2800" b="1" dirty="0" err="1">
                <a:solidFill>
                  <a:srgbClr val="663300"/>
                </a:solidFill>
                <a:latin typeface="+mn-lt"/>
              </a:rPr>
              <a:t>Немов</a:t>
            </a:r>
            <a:endParaRPr lang="ru-RU" sz="2800" b="1" dirty="0">
              <a:solidFill>
                <a:srgbClr val="663300"/>
              </a:solidFill>
              <a:latin typeface="+mn-lt"/>
            </a:endParaRPr>
          </a:p>
          <a:p>
            <a:pPr marL="548640" indent="-41148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Возможна ли была бы их победа,</a:t>
            </a:r>
          </a:p>
          <a:p>
            <a:pPr marL="548640" indent="-41148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если бы они впустили в свою жизнь наркотики?</a:t>
            </a:r>
          </a:p>
          <a:p>
            <a:pPr marL="548640" indent="-4114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8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5572125"/>
            <a:ext cx="57864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5400" b="1" dirty="0"/>
              <a:t>НИКОГДА!</a:t>
            </a:r>
          </a:p>
        </p:txBody>
      </p:sp>
    </p:spTree>
  </p:cSld>
  <p:clrMapOvr>
    <a:masterClrMapping/>
  </p:clrMapOvr>
  <p:transition advTm="13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71480"/>
            <a:ext cx="77153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четвертая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928813" y="3571875"/>
            <a:ext cx="5400675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A80038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Задумайтесь…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979613" y="2133600"/>
            <a:ext cx="5400675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Задумайтесь…</a:t>
            </a:r>
          </a:p>
        </p:txBody>
      </p:sp>
      <p:pic>
        <p:nvPicPr>
          <p:cNvPr id="32774" name="Picture 6" descr="kop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341438"/>
            <a:ext cx="12557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kop5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14843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116013" y="525463"/>
            <a:ext cx="770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666633"/>
                  </a:outerShdw>
                </a:effectLst>
                <a:latin typeface="Comic Sans MS" pitchFamily="66" charset="0"/>
              </a:rPr>
              <a:t>ИХ ЖИЗНЬ ОБОРВАЛИ НАРКОТИКИ</a:t>
            </a:r>
            <a:r>
              <a:rPr lang="ru-RU" sz="2000" b="1">
                <a:effectLst>
                  <a:outerShdw blurRad="38100" dist="38100" dir="2700000" algn="tl">
                    <a:srgbClr val="666633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32780" name="Picture 1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500438"/>
            <a:ext cx="22113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180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3571875"/>
            <a:ext cx="21431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WordArt 14"/>
          <p:cNvSpPr>
            <a:spLocks noChangeArrowheads="1" noChangeShapeType="1" noTextEdit="1"/>
          </p:cNvSpPr>
          <p:nvPr/>
        </p:nvSpPr>
        <p:spPr bwMode="auto">
          <a:xfrm>
            <a:off x="1116013" y="3716338"/>
            <a:ext cx="1152525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/>
              </a:rPr>
              <a:t>Эдит Пиаф</a:t>
            </a:r>
          </a:p>
        </p:txBody>
      </p:sp>
    </p:spTree>
    <p:custDataLst>
      <p:tags r:id="rId1"/>
    </p:custDataLst>
  </p:cSld>
  <p:clrMapOvr>
    <a:masterClrMapping/>
  </p:clrMapOvr>
  <p:transition advTm="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71500" y="153988"/>
            <a:ext cx="8215313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800" b="1" i="1">
                <a:solidFill>
                  <a:srgbClr val="A80038"/>
                </a:solidFill>
              </a:rPr>
              <a:t>Не хочу я смириться с судьбой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И скажу всем девчонкам,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Мальчишкам: «Постой!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Эти игры со смертью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К беде приведут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И для жизни, для счастья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Ничего не дадут».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И совет мой, наверное,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Очень простой,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Скажем дружное «НЕТ»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Этой смерти пустой.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Будет счастлив по-своему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Каждый из ВАС,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Чтоб костер этой жизни</a:t>
            </a:r>
          </a:p>
          <a:p>
            <a:pPr algn="r"/>
            <a:r>
              <a:rPr lang="ru-RU" sz="2800" b="1" i="1">
                <a:solidFill>
                  <a:srgbClr val="A80038"/>
                </a:solidFill>
              </a:rPr>
              <a:t>Никогда не погас!»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\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12"/>
            <a:ext cx="8929718" cy="5429288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800" b="1" dirty="0" smtClean="0">
              <a:latin typeface="Georg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1800" b="1" dirty="0" smtClean="0">
              <a:latin typeface="Georgia" pitchFamily="18" charset="0"/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Хорошее здоровье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лучше наибольшего богатства</a:t>
            </a:r>
            <a:endParaRPr lang="ru-RU" sz="5400" b="1" dirty="0" smtClean="0">
              <a:latin typeface="Georg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latin typeface="Georgi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1800" b="1" u="sng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5400"/>
            <a:ext cx="9144000" cy="6883400"/>
          </a:xfrm>
        </p:spPr>
      </p:pic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86687" cy="1714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За последние 10 лет число лиц, употребляющих наркотики, увеличилось на 900%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5F5F"/>
            </a:gs>
            <a:gs pos="50000">
              <a:schemeClr val="bg1"/>
            </a:gs>
            <a:gs pos="100000">
              <a:srgbClr val="5F5F5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571480"/>
            <a:ext cx="8286808" cy="30003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/>
            </a:r>
            <a:br>
              <a:rPr lang="ru-RU" sz="6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</a:br>
            <a:r>
              <a:rPr lang="ru-RU" sz="60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«Здоровье и наркотики в жизни звёзд»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3315" name="Picture 9" descr="J02275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716338"/>
            <a:ext cx="169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J02135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149725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3116"/>
            <a:ext cx="771530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</a:t>
            </a:r>
          </a:p>
          <a:p>
            <a:pPr algn="ctr">
              <a:defRPr/>
            </a:pPr>
            <a:r>
              <a:rPr lang="ru-RU" sz="6000" b="1" dirty="0">
                <a:ln w="1905"/>
                <a:solidFill>
                  <a:srgbClr val="A8003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Исследования показали…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5F5F"/>
            </a:gs>
            <a:gs pos="50000">
              <a:schemeClr val="bg1"/>
            </a:gs>
            <a:gs pos="100000">
              <a:srgbClr val="5F5F5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8142288" cy="24288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Georgia" pitchFamily="18" charset="0"/>
              </a:rPr>
              <a:t>Звезды быстро сгорают, и вот теперь британские исследователи утверждают, что сумели это научно доказать. </a:t>
            </a:r>
            <a:br>
              <a:rPr lang="ru-RU" sz="3200" dirty="0">
                <a:latin typeface="Georgia" pitchFamily="18" charset="0"/>
              </a:rPr>
            </a:br>
            <a:r>
              <a:rPr lang="ru-RU" sz="3200" dirty="0">
                <a:latin typeface="Georgia" pitchFamily="18" charset="0"/>
              </a:rPr>
              <a:t/>
            </a:r>
            <a:br>
              <a:rPr lang="ru-RU" sz="3200" dirty="0">
                <a:latin typeface="Georgia" pitchFamily="18" charset="0"/>
              </a:rPr>
            </a:br>
            <a:r>
              <a:rPr lang="ru-RU" sz="3200" dirty="0">
                <a:latin typeface="Georgia" pitchFamily="18" charset="0"/>
              </a:rPr>
              <a:t>Проведено исследование…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357563"/>
            <a:ext cx="8153400" cy="2928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500" b="1" smtClean="0">
                <a:latin typeface="Georgia" pitchFamily="18" charset="0"/>
              </a:rPr>
              <a:t>В период с 1956 по 2005 год из жизни ушли 100 звезд. </a:t>
            </a:r>
          </a:p>
          <a:p>
            <a:pPr>
              <a:lnSpc>
                <a:spcPct val="90000"/>
              </a:lnSpc>
            </a:pPr>
            <a:r>
              <a:rPr lang="ru-RU" sz="3500" b="1" smtClean="0">
                <a:latin typeface="Georgia" pitchFamily="18" charset="0"/>
              </a:rPr>
              <a:t>причиной смерти 25% звезд было злоупотребление алкоголем и наркотиками. </a:t>
            </a:r>
          </a:p>
        </p:txBody>
      </p:sp>
    </p:spTree>
    <p:custDataLst>
      <p:tags r:id="rId1"/>
    </p:custDataLst>
  </p:cSld>
  <p:clrMapOvr>
    <a:masterClrMapping/>
  </p:clrMapOvr>
  <p:transition advTm="14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25129"/>
            </a:gs>
            <a:gs pos="50000">
              <a:schemeClr val="bg1"/>
            </a:gs>
            <a:gs pos="100000">
              <a:srgbClr val="52512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Топ-модели признаются…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5938"/>
            <a:ext cx="8153400" cy="4071937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Georgia" pitchFamily="18" charset="0"/>
              </a:rPr>
              <a:t>Для того чтобы оставаться худыми не особо напрягаясь, многие звезды подиума принимают препараты, которые подавляют чувство голода.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Georgia" pitchFamily="18" charset="0"/>
              </a:rPr>
              <a:t>Плюс к тому они не прочь употребить запрещенные медикаменты, содержащие эфедрин, ускоряющий в организме сжигание калорий.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Georgia" pitchFamily="18" charset="0"/>
              </a:rPr>
              <a:t>В наркотической зависимости в разное время признавались и </a:t>
            </a:r>
            <a:r>
              <a:rPr lang="ru-RU" b="1" dirty="0" err="1">
                <a:latin typeface="Georgia" pitchFamily="18" charset="0"/>
              </a:rPr>
              <a:t>Кейт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Мосс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Наоми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Кэмпбелл</a:t>
            </a:r>
            <a:r>
              <a:rPr lang="ru-RU" dirty="0">
                <a:latin typeface="Georgia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advTm="17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chemeClr val="bg1"/>
            </a:gs>
            <a:gs pos="100000">
              <a:srgbClr val="6633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04813"/>
            <a:ext cx="8153400" cy="5462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latin typeface="Georgia" pitchFamily="18" charset="0"/>
              </a:rPr>
              <a:t>«Травка" в Голливуде никогда не считалась чем-то запретным!</a:t>
            </a:r>
          </a:p>
          <a:p>
            <a:pPr>
              <a:buFont typeface="Wingdings" pitchFamily="2" charset="2"/>
              <a:buNone/>
            </a:pPr>
            <a:endParaRPr lang="ru-RU" b="1" smtClean="0"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latin typeface="Georgia" pitchFamily="18" charset="0"/>
              </a:rPr>
              <a:t> Ее курят многие: Эминем и Джонни Депп, Дженнифер Энистон и Брэд Питт, Снуп Догг и Дженнифер Лопез. 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>
                <a:latin typeface="Georgia" pitchFamily="18" charset="0"/>
              </a:rPr>
              <a:t>Но "безобидный косячок" вполне может привести к чему-то более тяжелому. </a:t>
            </a:r>
          </a:p>
        </p:txBody>
      </p:sp>
      <p:pic>
        <p:nvPicPr>
          <p:cNvPr id="17411" name="Picture 6" descr="7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570538"/>
            <a:ext cx="18716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3116"/>
            <a:ext cx="771530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</a:t>
            </a:r>
          </a:p>
          <a:p>
            <a:pPr algn="ctr">
              <a:defRPr/>
            </a:pPr>
            <a:r>
              <a:rPr lang="ru-RU" sz="6000" b="1" dirty="0">
                <a:ln w="1905"/>
                <a:solidFill>
                  <a:srgbClr val="A8003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наркотики меняют людей?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6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стный журнал Здоровье и наркотики в жизни звёзд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Устный журнал Здоровье и наркотики в жизни звёзд</Template>
  <TotalTime>15</TotalTime>
  <Words>650</Words>
  <Application>Microsoft Office PowerPoint</Application>
  <PresentationFormat>Экран (4:3)</PresentationFormat>
  <Paragraphs>105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Устный журнал Здоровье и наркотики в жизни звёзд</vt:lpstr>
      <vt:lpstr>Слайд 1</vt:lpstr>
      <vt:lpstr>Молодёжь за здоровый образ, Здоровый образ жизни – фундамент всех будущих достижений. </vt:lpstr>
      <vt:lpstr>За последние 10 лет число лиц, употребляющих наркотики, увеличилось на 900%</vt:lpstr>
      <vt:lpstr> «Здоровье и наркотики в жизни звёзд»</vt:lpstr>
      <vt:lpstr>Слайд 5</vt:lpstr>
      <vt:lpstr>Звезды быстро сгорают, и вот теперь британские исследователи утверждают, что сумели это научно доказать.   Проведено исследование…</vt:lpstr>
      <vt:lpstr>Топ-модели признаются…</vt:lpstr>
      <vt:lpstr>Слайд 8</vt:lpstr>
      <vt:lpstr>Слайд 9</vt:lpstr>
      <vt:lpstr>  Гитарист Кейт Ричардс     ( группа The Rolling Stones ) 40 лет назад - молод, еще здоров… </vt:lpstr>
      <vt:lpstr>Признание сатаны:   «Мой отец был кремирован, и я не смог удержаться, чтобы не перемешать его прах с небольшим количеством  кокаина. Самая странная вещь, которую я когда-либо пробовал. Мой отец. Я нюхал моего отца", - заявил Ричардс,  (сообщает АР со ссылкой на британский журнал NME.) </vt:lpstr>
      <vt:lpstr> Уитни Хьюстон была цветущей и привлекательной, пока... </vt:lpstr>
      <vt:lpstr> ...плотно не подсела на кокаин и марихуану... </vt:lpstr>
      <vt:lpstr>Популярная поп-дива - объект  зависти девочек-подростков всего мира.  Бритни Спирс   </vt:lpstr>
      <vt:lpstr>На данный момент ее остается только пожалеть... </vt:lpstr>
      <vt:lpstr>Слайд 16</vt:lpstr>
      <vt:lpstr>Маколей Калкин</vt:lpstr>
      <vt:lpstr>   Эти люди то и дело посещает  реабилитационные центры.   Они  хотя бы еще борются… </vt:lpstr>
      <vt:lpstr>Слайд 19</vt:lpstr>
      <vt:lpstr>Элвис Пресли –  "Король рок-н-ролла"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121</dc:creator>
  <cp:lastModifiedBy>Елеа Александровна</cp:lastModifiedBy>
  <cp:revision>4</cp:revision>
  <dcterms:created xsi:type="dcterms:W3CDTF">2011-03-23T22:51:11Z</dcterms:created>
  <dcterms:modified xsi:type="dcterms:W3CDTF">2011-04-08T11:37:27Z</dcterms:modified>
</cp:coreProperties>
</file>